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23/04/1441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23/04/1441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23/04/1441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JO" b="1" dirty="0"/>
              <a:t>الترميز بالباركود </a:t>
            </a:r>
            <a:r>
              <a:rPr lang="en-US" b="1" dirty="0"/>
              <a:t>Bar-coding</a:t>
            </a:r>
            <a:r>
              <a:rPr lang="en-US" dirty="0"/>
              <a:t/>
            </a:r>
            <a:br>
              <a:rPr lang="en-US" dirty="0"/>
            </a:br>
            <a:endParaRPr lang="ar-JO" dirty="0"/>
          </a:p>
        </p:txBody>
      </p:sp>
      <p:sp>
        <p:nvSpPr>
          <p:cNvPr id="3" name="عنصر نائب للمحتوى 2"/>
          <p:cNvSpPr>
            <a:spLocks noGrp="1"/>
          </p:cNvSpPr>
          <p:nvPr>
            <p:ph idx="1"/>
          </p:nvPr>
        </p:nvSpPr>
        <p:spPr/>
        <p:txBody>
          <a:bodyPr>
            <a:normAutofit fontScale="85000" lnSpcReduction="20000"/>
          </a:bodyPr>
          <a:lstStyle/>
          <a:p>
            <a:r>
              <a:rPr lang="ar-JO" b="1" dirty="0"/>
              <a:t>البار كود (</a:t>
            </a:r>
            <a:r>
              <a:rPr lang="en-US" b="1" dirty="0"/>
              <a:t>bar-code) </a:t>
            </a:r>
            <a:r>
              <a:rPr lang="ar-JO" b="1" dirty="0"/>
              <a:t>المستخدم في مجال المسح الضوئي (</a:t>
            </a:r>
            <a:r>
              <a:rPr lang="en-US" b="1" dirty="0"/>
              <a:t>scaning)، </a:t>
            </a:r>
            <a:r>
              <a:rPr lang="ar-JO" b="1" dirty="0"/>
              <a:t>بوجه عام هو تلك العلامة البيضاء المخططة عمودياً بالأسود، أو اللوحة المثبتة والملصقة على معظم المواد والمنتجات، من المعلبات إلى الكتب، في الأسواق والمخازن، وخاصة الكبرى منها، والتي تستخدم الحاسوب وقاريء البار كود (</a:t>
            </a:r>
            <a:r>
              <a:rPr lang="en-US" b="1" dirty="0"/>
              <a:t>bar code reader) </a:t>
            </a:r>
            <a:r>
              <a:rPr lang="ar-JO" b="1" dirty="0"/>
              <a:t>في التعرف على المنتج وتمييزه ومععرفة سعره وتفاصيله الأخرى المرمزة والموجودة على علامة الباركود (</a:t>
            </a:r>
            <a:r>
              <a:rPr lang="en-US" b="1" dirty="0"/>
              <a:t>bar code label) </a:t>
            </a:r>
            <a:r>
              <a:rPr lang="ar-JO" b="1" dirty="0"/>
              <a:t>الملصقة على المنتج.</a:t>
            </a:r>
            <a:r>
              <a:rPr lang="ar-JO" dirty="0"/>
              <a:t/>
            </a:r>
            <a:br>
              <a:rPr lang="ar-JO" dirty="0"/>
            </a:br>
            <a:r>
              <a:rPr lang="ar-JO" b="1" dirty="0"/>
              <a:t>وفي بعض مناطق العالم، مثل قارة أمريكا الشمالية، تتفق معظم المخازن الكبيرة (السوبرماركت) والمصانع على نوع من الأشكال والعلامات المرمزة أو البار كود، مثل رمز الاتاج العالمي (</a:t>
            </a:r>
            <a:r>
              <a:rPr lang="en-US" b="1" dirty="0"/>
              <a:t>Universal Product Code)</a:t>
            </a:r>
            <a:r>
              <a:rPr lang="en-US" dirty="0"/>
              <a:t/>
            </a:r>
            <a:br>
              <a:rPr lang="en-US" dirty="0"/>
            </a:br>
            <a:endParaRPr lang="ar-JO" dirty="0"/>
          </a:p>
        </p:txBody>
      </p:sp>
    </p:spTree>
    <p:extLst>
      <p:ext uri="{BB962C8B-B14F-4D97-AF65-F5344CB8AC3E}">
        <p14:creationId xmlns:p14="http://schemas.microsoft.com/office/powerpoint/2010/main" val="3505871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62500" lnSpcReduction="20000"/>
          </a:bodyPr>
          <a:lstStyle/>
          <a:p>
            <a:r>
              <a:rPr lang="ar-JO" b="1" dirty="0"/>
              <a:t>أما قارئ البار كود(</a:t>
            </a:r>
            <a:r>
              <a:rPr lang="en-US" b="1" dirty="0"/>
              <a:t>bar-coded reader) </a:t>
            </a:r>
            <a:r>
              <a:rPr lang="ar-JO" b="1" dirty="0"/>
              <a:t>فهو عبارة عن ماسح ضوئي كهروتصويري (</a:t>
            </a:r>
            <a:r>
              <a:rPr lang="en-US" b="1" dirty="0"/>
              <a:t>photoelectric scanner) </a:t>
            </a:r>
            <a:r>
              <a:rPr lang="ar-JO" b="1" dirty="0"/>
              <a:t>يستطيع أن يترجم رموز البار كود إلى رموز رقمية (</a:t>
            </a:r>
            <a:r>
              <a:rPr lang="en-US" b="1" dirty="0"/>
              <a:t>translates bar code symbols into digital code) ، </a:t>
            </a:r>
            <a:r>
              <a:rPr lang="ar-JO" b="1" dirty="0"/>
              <a:t>وبذلك يستطيع المستخدم لهذا القارئ من قراءة وتمييز نوع المادة وسعرها، من خلال العلامة والرموز الموجودة على (</a:t>
            </a:r>
            <a:r>
              <a:rPr lang="en-US" b="1" dirty="0"/>
              <a:t>bar code label)</a:t>
            </a:r>
            <a:r>
              <a:rPr lang="en-US" dirty="0"/>
              <a:t/>
            </a:r>
            <a:br>
              <a:rPr lang="en-US" dirty="0"/>
            </a:br>
            <a:r>
              <a:rPr lang="ar-JO" b="1" dirty="0"/>
              <a:t>ففي مجال حوسبة الإعارة في المكتبات فإن الباركود، على أساس ما تقدم، هو تثبيت العلامة أو اللوحة </a:t>
            </a:r>
            <a:r>
              <a:rPr lang="en-US" b="1" dirty="0"/>
              <a:t>Label </a:t>
            </a:r>
            <a:r>
              <a:rPr lang="ar-JO" b="1" dirty="0"/>
              <a:t>على الكتب والمصادر الأخرى التي تم، أو يتم إدخال بياناتها الببليوغرافية إلى قاعدة البيانات، ثم التعامل مع المستخدمين والمستعيرين لهذه الكتب والمصادر على هذا الأساس، حسب نظام الإعارة المتبع في المكتبة.</a:t>
            </a:r>
            <a:r>
              <a:rPr lang="ar-JO" dirty="0"/>
              <a:t/>
            </a:r>
            <a:br>
              <a:rPr lang="ar-JO" dirty="0"/>
            </a:br>
            <a:r>
              <a:rPr lang="ar-JO" b="1" dirty="0"/>
              <a:t>وهذا النظام المحوسب عبارة عن اعتماد هذه الخطوط للسماح لكمية من المعلومات المتميزة والخاصة (</a:t>
            </a:r>
            <a:r>
              <a:rPr lang="en-US" b="1" dirty="0"/>
              <a:t>unique) </a:t>
            </a:r>
            <a:r>
              <a:rPr lang="ar-JO" b="1" dirty="0"/>
              <a:t>كي تكون مبرمجة بطريقة ما على شكل أعمدة يمكن قراءتها بدقة وبسرعة بوسائل قراءة وماسحات ترتبط بالحواسيب.</a:t>
            </a:r>
            <a:r>
              <a:rPr lang="ar-JO" dirty="0"/>
              <a:t/>
            </a:r>
            <a:br>
              <a:rPr lang="ar-JO" dirty="0"/>
            </a:br>
            <a:r>
              <a:rPr lang="ar-JO" b="1" dirty="0"/>
              <a:t>ولقد أصبحت هذه الخطوط جزءاً مهماً وأساسياً في حوسبة المكتبات وإجراءاتها المختلفة لأنها تستخدم كأرقام إتاحة محوسبة ، وأنها مؤشر مميز وخاص يربط ما بين كتاب محدد أو مجلة محددة أو قرص محدد (أي مصدر من مصادر المعلومات ) موجود في مكتبة ما مع التسجيلة البيليوغرافية (</a:t>
            </a:r>
            <a:r>
              <a:rPr lang="en-US" b="1" dirty="0"/>
              <a:t>Bibliographical Record ) </a:t>
            </a:r>
            <a:r>
              <a:rPr lang="ar-JO" b="1" dirty="0"/>
              <a:t>التي تصف ذلك الكتاب أو المجلة وهكذا.</a:t>
            </a:r>
            <a:endParaRPr lang="ar-JO" dirty="0"/>
          </a:p>
          <a:p>
            <a:endParaRPr lang="ar-JO" dirty="0"/>
          </a:p>
        </p:txBody>
      </p:sp>
    </p:spTree>
    <p:extLst>
      <p:ext uri="{BB962C8B-B14F-4D97-AF65-F5344CB8AC3E}">
        <p14:creationId xmlns:p14="http://schemas.microsoft.com/office/powerpoint/2010/main" val="2898922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JO" b="1" dirty="0"/>
              <a:t>أنواع الباركود :</a:t>
            </a:r>
            <a:r>
              <a:rPr lang="ar-JO" dirty="0"/>
              <a:t/>
            </a:r>
            <a:br>
              <a:rPr lang="ar-JO" dirty="0"/>
            </a:br>
            <a:endParaRPr lang="ar-JO" dirty="0"/>
          </a:p>
        </p:txBody>
      </p:sp>
      <p:sp>
        <p:nvSpPr>
          <p:cNvPr id="3" name="عنصر نائب للمحتوى 2"/>
          <p:cNvSpPr>
            <a:spLocks noGrp="1"/>
          </p:cNvSpPr>
          <p:nvPr>
            <p:ph idx="1"/>
          </p:nvPr>
        </p:nvSpPr>
        <p:spPr/>
        <p:txBody>
          <a:bodyPr>
            <a:normAutofit fontScale="77500" lnSpcReduction="20000"/>
          </a:bodyPr>
          <a:lstStyle/>
          <a:p>
            <a:r>
              <a:rPr lang="ar-JO" b="1" dirty="0" smtClean="0"/>
              <a:t>هناك </a:t>
            </a:r>
            <a:r>
              <a:rPr lang="ar-JO" b="1" dirty="0"/>
              <a:t>نوعان من </a:t>
            </a:r>
            <a:r>
              <a:rPr lang="en-US" b="1" dirty="0"/>
              <a:t>Bar-coding </a:t>
            </a:r>
            <a:r>
              <a:rPr lang="ar-JO" b="1" dirty="0"/>
              <a:t>وهما الباركود الذكية والباركود الغبية:</a:t>
            </a:r>
            <a:r>
              <a:rPr lang="ar-JO" dirty="0"/>
              <a:t/>
            </a:r>
            <a:br>
              <a:rPr lang="ar-JO" dirty="0"/>
            </a:br>
            <a:r>
              <a:rPr lang="ar-JO" b="1" dirty="0"/>
              <a:t>1- الذكية </a:t>
            </a:r>
            <a:r>
              <a:rPr lang="en-US" b="1" dirty="0"/>
              <a:t>Smart Bar-coding: </a:t>
            </a:r>
            <a:r>
              <a:rPr lang="ar-JO" b="1" dirty="0"/>
              <a:t>ويمكن بواسطتها نقل البيانات الخامة بتسجيلة بيليوغرافية من التسجيلة في القاعدة إلى المادة الفعلية الموجودة في المكتبة وتظهر على اللوحة </a:t>
            </a:r>
            <a:r>
              <a:rPr lang="en-US" b="1" dirty="0"/>
              <a:t>Label </a:t>
            </a:r>
            <a:r>
              <a:rPr lang="ar-JO" b="1" dirty="0"/>
              <a:t>وهذه المعلومات تربط بالرقم المميز الذي سوف يظهر أيضاً. فتظهر النتيجة وتكون عبارة عن خليط من المعلومات البيليوغرافية عن الكتاب أو المجلة مع الرقم المميز والخطوط كلها على الـ </a:t>
            </a:r>
            <a:r>
              <a:rPr lang="en-US" b="1" dirty="0"/>
              <a:t>Label </a:t>
            </a:r>
            <a:r>
              <a:rPr lang="ar-JO" b="1" dirty="0"/>
              <a:t>مثل الموقع واسم المؤلف /أو / والعنوان الطبعة، تاريخ النشر وهكذا والتي يمكن قراءتها بالعين المجردة :</a:t>
            </a:r>
            <a:r>
              <a:rPr lang="ar-JO" dirty="0"/>
              <a:t/>
            </a:r>
            <a:br>
              <a:rPr lang="ar-JO" dirty="0"/>
            </a:br>
            <a:r>
              <a:rPr lang="ar-JO" dirty="0"/>
              <a:t/>
            </a:r>
            <a:br>
              <a:rPr lang="ar-JO" dirty="0"/>
            </a:br>
            <a:r>
              <a:rPr lang="ar-JO" b="1" dirty="0"/>
              <a:t>اسم المكتبة</a:t>
            </a:r>
            <a:r>
              <a:rPr lang="ar-JO" dirty="0"/>
              <a:t/>
            </a:r>
            <a:br>
              <a:rPr lang="ar-JO" dirty="0"/>
            </a:br>
            <a:r>
              <a:rPr lang="ar-JO" b="1" dirty="0"/>
              <a:t>عنوان الكتاب اسم المؤلف</a:t>
            </a:r>
            <a:r>
              <a:rPr lang="ar-JO" dirty="0"/>
              <a:t/>
            </a:r>
            <a:br>
              <a:rPr lang="ar-JO" dirty="0"/>
            </a:br>
            <a:r>
              <a:rPr lang="ar-JO" b="1" dirty="0"/>
              <a:t>رقم الكتاب على الرف</a:t>
            </a:r>
            <a:r>
              <a:rPr lang="ar-JO" dirty="0"/>
              <a:t/>
            </a:r>
            <a:br>
              <a:rPr lang="ar-JO" dirty="0"/>
            </a:br>
            <a:r>
              <a:rPr lang="ar-JO" b="1" dirty="0"/>
              <a:t>الطبعة</a:t>
            </a:r>
            <a:r>
              <a:rPr lang="ar-JO" dirty="0"/>
              <a:t/>
            </a:r>
            <a:br>
              <a:rPr lang="ar-JO" dirty="0"/>
            </a:br>
            <a:endParaRPr lang="ar-JO" dirty="0"/>
          </a:p>
        </p:txBody>
      </p:sp>
    </p:spTree>
    <p:extLst>
      <p:ext uri="{BB962C8B-B14F-4D97-AF65-F5344CB8AC3E}">
        <p14:creationId xmlns:p14="http://schemas.microsoft.com/office/powerpoint/2010/main" val="269663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70000" lnSpcReduction="20000"/>
          </a:bodyPr>
          <a:lstStyle/>
          <a:p>
            <a:r>
              <a:rPr lang="ar-JO" b="1" dirty="0"/>
              <a:t>2-غير الذكية (الغبية ) </a:t>
            </a:r>
            <a:r>
              <a:rPr lang="en-US" b="1" dirty="0"/>
              <a:t>Dumb Bar-coding : </a:t>
            </a:r>
            <a:r>
              <a:rPr lang="ar-JO" b="1" dirty="0"/>
              <a:t>وهنا يتم الترقيم ووضع </a:t>
            </a:r>
            <a:r>
              <a:rPr lang="en-US" b="1" dirty="0"/>
              <a:t>Label </a:t>
            </a:r>
            <a:r>
              <a:rPr lang="ar-JO" b="1" dirty="0"/>
              <a:t>دون ربط مع القاعدة أو التسجيلات البيليوغرافية الخاصة بالكتب أو المادة التي سيتم استعارتها. وهو عبارة عن إعطاء رقم مميز لكل مادة بشكل عشوائي للكتب والمواد الثقافية الأخرى. حيث يظهر الرقم فقط وجزء من اسم المكتبة:</a:t>
            </a:r>
            <a:r>
              <a:rPr lang="ar-JO" dirty="0"/>
              <a:t/>
            </a:r>
            <a:br>
              <a:rPr lang="ar-JO" dirty="0"/>
            </a:br>
            <a:r>
              <a:rPr lang="ar-JO" b="1" dirty="0"/>
              <a:t>ويتم وضع الرقم بموجب هذه الطريقة بأسلوبين هما:</a:t>
            </a:r>
            <a:r>
              <a:rPr lang="ar-JO" dirty="0"/>
              <a:t/>
            </a:r>
            <a:br>
              <a:rPr lang="ar-JO" dirty="0"/>
            </a:br>
            <a:r>
              <a:rPr lang="ar-JO" b="1" dirty="0"/>
              <a:t>1- تؤخذ المواد الثقافية التي سيتم ترميزها وترتبط مع طرفية ثم (</a:t>
            </a:r>
            <a:r>
              <a:rPr lang="en-US" b="1" dirty="0"/>
              <a:t>Bar-coding) </a:t>
            </a:r>
            <a:r>
              <a:rPr lang="ar-JO" b="1" dirty="0"/>
              <a:t>كل كتاب أو مادة – ثم تربط المادة بالنظام عن طريق المطابقة مع المعلومات البيليوغرافية لكل تسجيلة. وتنقل البيانات المطلوبة إما بطريقة المسح </a:t>
            </a:r>
            <a:r>
              <a:rPr lang="en-US" b="1" dirty="0"/>
              <a:t>Scanning </a:t>
            </a:r>
            <a:r>
              <a:rPr lang="ar-JO" b="1" dirty="0"/>
              <a:t>أو طباعة رقم </a:t>
            </a:r>
            <a:r>
              <a:rPr lang="en-US" b="1" dirty="0"/>
              <a:t>Bar-code </a:t>
            </a:r>
            <a:r>
              <a:rPr lang="ar-JO" b="1" dirty="0"/>
              <a:t>إلى التسجيلة لاستكمال العملية .</a:t>
            </a:r>
            <a:r>
              <a:rPr lang="ar-JO" dirty="0"/>
              <a:t/>
            </a:r>
            <a:br>
              <a:rPr lang="ar-JO" dirty="0"/>
            </a:br>
            <a:r>
              <a:rPr lang="ar-JO" b="1" dirty="0"/>
              <a:t>2- اعتماد سجل الرف </a:t>
            </a:r>
            <a:r>
              <a:rPr lang="en-US" b="1" dirty="0"/>
              <a:t>Shelf list </a:t>
            </a:r>
            <a:r>
              <a:rPr lang="ar-JO" b="1" dirty="0"/>
              <a:t>حيث يؤخذ إلى رفوف الكتب ويتم </a:t>
            </a:r>
            <a:r>
              <a:rPr lang="en-US" b="1" dirty="0"/>
              <a:t>Bar-coding </a:t>
            </a:r>
            <a:r>
              <a:rPr lang="ar-JO" b="1" dirty="0"/>
              <a:t>لكل من الكتاب وسجل الرف في نفس الوقت ثم يتم بعد ذلك ربط ملف أو سجل الرف مع النظام المحوسب باستخدام سجل نفسه ذاته لإدخال البيانات إلى القاعدة أو النظام.</a:t>
            </a:r>
            <a:r>
              <a:rPr lang="ar-JO" dirty="0"/>
              <a:t/>
            </a:r>
            <a:br>
              <a:rPr lang="ar-JO" dirty="0"/>
            </a:br>
            <a:r>
              <a:rPr lang="ar-JO" b="1" dirty="0"/>
              <a:t>فهناك عدة أشكال للـ </a:t>
            </a:r>
            <a:r>
              <a:rPr lang="en-US" b="1" dirty="0"/>
              <a:t>Bar-coding </a:t>
            </a:r>
            <a:r>
              <a:rPr lang="ar-JO" b="1" dirty="0"/>
              <a:t>ولكن أكثر الأنواع شيوعاً واستخداماً في حوسبة المكتبات هو ذلك النظام الذي يتكون من (14) رقماً أو ما يعرف بـ </a:t>
            </a:r>
            <a:r>
              <a:rPr lang="en-US" b="1" dirty="0"/>
              <a:t>digit – No. </a:t>
            </a:r>
            <a:r>
              <a:rPr lang="ar-JO" b="1" dirty="0"/>
              <a:t>ويتم ترتيبه وفق الصيغة التالية:</a:t>
            </a:r>
            <a:r>
              <a:rPr lang="ar-JO" dirty="0"/>
              <a:t/>
            </a:r>
            <a:br>
              <a:rPr lang="ar-JO" dirty="0"/>
            </a:br>
            <a:endParaRPr lang="ar-JO" dirty="0"/>
          </a:p>
        </p:txBody>
      </p:sp>
    </p:spTree>
    <p:extLst>
      <p:ext uri="{BB962C8B-B14F-4D97-AF65-F5344CB8AC3E}">
        <p14:creationId xmlns:p14="http://schemas.microsoft.com/office/powerpoint/2010/main" val="1777860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47500" lnSpcReduction="20000"/>
          </a:bodyPr>
          <a:lstStyle/>
          <a:p>
            <a:r>
              <a:rPr lang="ar-JO" dirty="0"/>
              <a:t/>
            </a:r>
            <a:br>
              <a:rPr lang="ar-JO" dirty="0"/>
            </a:br>
            <a:r>
              <a:rPr lang="ar-JO" b="1" dirty="0" smtClean="0"/>
              <a:t>هو </a:t>
            </a:r>
            <a:r>
              <a:rPr lang="ar-JO" b="1" dirty="0"/>
              <a:t>رقم إحصائي يستخدم القيم للأرقام الممتدة </a:t>
            </a:r>
            <a:r>
              <a:rPr lang="en-US" b="1" dirty="0"/>
              <a:t>Check digit </a:t>
            </a:r>
            <a:r>
              <a:rPr lang="ar-JO" b="1" dirty="0"/>
              <a:t>من 1-14 لأغراض </a:t>
            </a:r>
            <a:r>
              <a:rPr lang="en-US" b="1" dirty="0"/>
              <a:t>Check in, out.</a:t>
            </a:r>
            <a:r>
              <a:rPr lang="en-US" dirty="0"/>
              <a:t/>
            </a:r>
            <a:br>
              <a:rPr lang="en-US" dirty="0"/>
            </a:br>
            <a:r>
              <a:rPr lang="ar-JO" b="1" dirty="0"/>
              <a:t>عملية الترقيم ( مشروع </a:t>
            </a:r>
            <a:r>
              <a:rPr lang="en-US" b="1" dirty="0"/>
              <a:t>Bar cording ) </a:t>
            </a:r>
            <a:r>
              <a:rPr lang="ar-JO" b="1" dirty="0"/>
              <a:t>وكيفية تنفيذه</a:t>
            </a:r>
            <a:r>
              <a:rPr lang="ar-JO" dirty="0"/>
              <a:t/>
            </a:r>
            <a:br>
              <a:rPr lang="ar-JO" dirty="0"/>
            </a:br>
            <a:r>
              <a:rPr lang="ar-JO" b="1" dirty="0"/>
              <a:t>1- بحاجة إلى فريق عمل للتعاون في تنفيذ المشروع.</a:t>
            </a:r>
            <a:r>
              <a:rPr lang="ar-JO" dirty="0"/>
              <a:t/>
            </a:r>
            <a:br>
              <a:rPr lang="ar-JO" dirty="0"/>
            </a:br>
            <a:r>
              <a:rPr lang="ar-JO" b="1" dirty="0"/>
              <a:t>2- تقسيم العمل.</a:t>
            </a:r>
            <a:r>
              <a:rPr lang="ar-JO" dirty="0"/>
              <a:t/>
            </a:r>
            <a:br>
              <a:rPr lang="ar-JO" dirty="0"/>
            </a:br>
            <a:r>
              <a:rPr lang="ar-JO" b="1" dirty="0"/>
              <a:t>3- فريق تثبيت </a:t>
            </a:r>
            <a:r>
              <a:rPr lang="en-US" b="1" dirty="0"/>
              <a:t>Label </a:t>
            </a:r>
            <a:r>
              <a:rPr lang="ar-JO" b="1" dirty="0"/>
              <a:t>على سجل الرف والمواد ذاتها.</a:t>
            </a:r>
            <a:r>
              <a:rPr lang="ar-JO" dirty="0"/>
              <a:t/>
            </a:r>
            <a:br>
              <a:rPr lang="ar-JO" dirty="0"/>
            </a:br>
            <a:r>
              <a:rPr lang="ar-JO" b="1" dirty="0"/>
              <a:t>4- يؤخذ سجل الرف ( المجر </a:t>
            </a:r>
            <a:r>
              <a:rPr lang="en-US" b="1" dirty="0"/>
              <a:t>drawer ) </a:t>
            </a:r>
            <a:r>
              <a:rPr lang="ar-JO" b="1" dirty="0"/>
              <a:t>مع نزع المثبت الحديدي للكارتات وبتوجه الفريق إلى موقع العمل وهي رفوف الكتب.</a:t>
            </a:r>
            <a:r>
              <a:rPr lang="ar-JO" dirty="0"/>
              <a:t/>
            </a:r>
            <a:br>
              <a:rPr lang="ar-JO" dirty="0"/>
            </a:br>
            <a:r>
              <a:rPr lang="ar-JO" b="1" dirty="0"/>
              <a:t>5- يبدأ أحد الأعضاء بتثبيت </a:t>
            </a:r>
            <a:r>
              <a:rPr lang="en-US" b="1" dirty="0"/>
              <a:t>Label </a:t>
            </a:r>
            <a:r>
              <a:rPr lang="ar-JO" b="1" dirty="0"/>
              <a:t>على البطاقة التي تمثل الكتاب المطلوب على الرف ويقوم الآخر بتثبيت </a:t>
            </a:r>
            <a:r>
              <a:rPr lang="en-US" b="1" dirty="0"/>
              <a:t>Label </a:t>
            </a:r>
            <a:r>
              <a:rPr lang="ar-JO" b="1" dirty="0"/>
              <a:t>على الكتاب الذي يمثل البطاقة تماماً (مطابقة).</a:t>
            </a:r>
            <a:r>
              <a:rPr lang="ar-JO" dirty="0"/>
              <a:t/>
            </a:r>
            <a:br>
              <a:rPr lang="ar-JO" dirty="0"/>
            </a:br>
            <a:r>
              <a:rPr lang="ar-JO" b="1" dirty="0"/>
              <a:t>6- يكون موقع </a:t>
            </a:r>
            <a:r>
              <a:rPr lang="en-US" b="1" dirty="0"/>
              <a:t>Barcode Label </a:t>
            </a:r>
            <a:r>
              <a:rPr lang="ar-JO" b="1" dirty="0"/>
              <a:t>على الجهة والزاوية العليا اليسرى من الغلاف الخارجي الأمامي للكتاب أو المادة.</a:t>
            </a:r>
            <a:r>
              <a:rPr lang="ar-JO" dirty="0"/>
              <a:t/>
            </a:r>
            <a:br>
              <a:rPr lang="ar-JO" dirty="0"/>
            </a:br>
            <a:r>
              <a:rPr lang="ar-JO" b="1" dirty="0"/>
              <a:t>7- بالنسبة لسجل الرف توضع في خلف البطاقة (ظهر البطاقة ).</a:t>
            </a:r>
            <a:r>
              <a:rPr lang="ar-JO" dirty="0"/>
              <a:t/>
            </a:r>
            <a:br>
              <a:rPr lang="ar-JO" dirty="0"/>
            </a:br>
            <a:r>
              <a:rPr lang="ar-JO" b="1" dirty="0"/>
              <a:t>8- في حالة وجود </a:t>
            </a:r>
            <a:r>
              <a:rPr lang="en-US" b="1" dirty="0"/>
              <a:t>Label </a:t>
            </a:r>
            <a:r>
              <a:rPr lang="ar-JO" b="1" dirty="0"/>
              <a:t>ثالثة توضع في داخل الكتاب.</a:t>
            </a:r>
            <a:r>
              <a:rPr lang="ar-JO" dirty="0"/>
              <a:t/>
            </a:r>
            <a:br>
              <a:rPr lang="ar-JO" dirty="0"/>
            </a:br>
            <a:r>
              <a:rPr lang="ar-JO" b="1" dirty="0"/>
              <a:t>9- اعد البطاقة ( بطاقة الرف ) إلى المجر </a:t>
            </a:r>
            <a:r>
              <a:rPr lang="en-US" b="1" dirty="0"/>
              <a:t>drawer.</a:t>
            </a:r>
            <a:r>
              <a:rPr lang="en-US" dirty="0"/>
              <a:t/>
            </a:r>
            <a:br>
              <a:rPr lang="en-US" dirty="0"/>
            </a:br>
            <a:r>
              <a:rPr lang="en-US" b="1" dirty="0"/>
              <a:t>10- </a:t>
            </a:r>
            <a:r>
              <a:rPr lang="ar-JO" b="1" dirty="0"/>
              <a:t>اعد الكتاب إلى موقعه على الرف.</a:t>
            </a:r>
            <a:r>
              <a:rPr lang="ar-JO" dirty="0"/>
              <a:t/>
            </a:r>
            <a:br>
              <a:rPr lang="ar-JO" dirty="0"/>
            </a:br>
            <a:r>
              <a:rPr lang="ar-JO" b="1" dirty="0"/>
              <a:t>11- بعد إنجاز كل مجر </a:t>
            </a:r>
            <a:r>
              <a:rPr lang="en-US" b="1" dirty="0"/>
              <a:t>drawer </a:t>
            </a:r>
            <a:r>
              <a:rPr lang="ar-JO" b="1" dirty="0"/>
              <a:t>أكتب على وجه المجر ثم الإنجاز أو </a:t>
            </a:r>
            <a:r>
              <a:rPr lang="en-US" b="1" dirty="0"/>
              <a:t>Bar coded </a:t>
            </a:r>
            <a:r>
              <a:rPr lang="ar-JO" b="1" dirty="0"/>
              <a:t>وتاريخ اليوم وأسماء فريق العمل الذين قاموا بالمهمة في ذلك اليوم.</a:t>
            </a:r>
            <a:r>
              <a:rPr lang="ar-JO" dirty="0"/>
              <a:t/>
            </a:r>
            <a:br>
              <a:rPr lang="ar-JO" dirty="0"/>
            </a:br>
            <a:r>
              <a:rPr lang="ar-JO" b="1" dirty="0"/>
              <a:t>12- بالنسبة للمواد غير الكتب كالسلايدات والصور فإن الـ </a:t>
            </a:r>
            <a:r>
              <a:rPr lang="en-US" b="1" dirty="0"/>
              <a:t>Barcode </a:t>
            </a:r>
            <a:r>
              <a:rPr lang="ar-JO" b="1" dirty="0"/>
              <a:t>يثبت على الحافظة التي تضم هذه المواد. أما بالنسبة </a:t>
            </a:r>
            <a:r>
              <a:rPr lang="en-US" b="1" dirty="0"/>
              <a:t>CD-ROM </a:t>
            </a:r>
            <a:r>
              <a:rPr lang="ar-JO" b="1" dirty="0"/>
              <a:t>فتوضع على الغلاف البلاستيكي والجهة العليا اليمنى منها.</a:t>
            </a:r>
            <a:r>
              <a:rPr lang="ar-JO" dirty="0"/>
              <a:t/>
            </a:r>
            <a:br>
              <a:rPr lang="ar-JO" dirty="0"/>
            </a:br>
            <a:endParaRPr lang="ar-JO" dirty="0"/>
          </a:p>
        </p:txBody>
      </p:sp>
    </p:spTree>
    <p:extLst>
      <p:ext uri="{BB962C8B-B14F-4D97-AF65-F5344CB8AC3E}">
        <p14:creationId xmlns:p14="http://schemas.microsoft.com/office/powerpoint/2010/main" val="3820164267"/>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206</Words>
  <Application>Microsoft Office PowerPoint</Application>
  <PresentationFormat>عرض على الشاشة (3:4)‏</PresentationFormat>
  <Paragraphs>7</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سمة Office</vt:lpstr>
      <vt:lpstr>الترميز بالباركود Bar-coding </vt:lpstr>
      <vt:lpstr>عرض تقديمي في PowerPoint</vt:lpstr>
      <vt:lpstr>أنواع الباركود :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gega</dc:creator>
  <cp:lastModifiedBy>gega</cp:lastModifiedBy>
  <cp:revision>2</cp:revision>
  <dcterms:created xsi:type="dcterms:W3CDTF">2019-12-20T13:54:51Z</dcterms:created>
  <dcterms:modified xsi:type="dcterms:W3CDTF">2019-12-20T17:04:43Z</dcterms:modified>
</cp:coreProperties>
</file>